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3357"/>
    <a:srgbClr val="B48100"/>
    <a:srgbClr val="650D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41676-2D88-49C9-87E3-55146B4CE4BE}" type="datetimeFigureOut">
              <a:rPr lang="de-DE" smtClean="0"/>
              <a:t>18.02.2026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9C3E6-5F17-4EBF-B1B6-3EB74AC2A22B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80437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41676-2D88-49C9-87E3-55146B4CE4BE}" type="datetimeFigureOut">
              <a:rPr lang="de-DE" smtClean="0"/>
              <a:t>18.02.2026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9C3E6-5F17-4EBF-B1B6-3EB74AC2A22B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8532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41676-2D88-49C9-87E3-55146B4CE4BE}" type="datetimeFigureOut">
              <a:rPr lang="de-DE" smtClean="0"/>
              <a:t>18.02.2026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9C3E6-5F17-4EBF-B1B6-3EB74AC2A22B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83517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41676-2D88-49C9-87E3-55146B4CE4BE}" type="datetimeFigureOut">
              <a:rPr lang="de-DE" smtClean="0"/>
              <a:t>18.02.2026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9C3E6-5F17-4EBF-B1B6-3EB74AC2A22B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98713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41676-2D88-49C9-87E3-55146B4CE4BE}" type="datetimeFigureOut">
              <a:rPr lang="de-DE" smtClean="0"/>
              <a:t>18.02.2026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9C3E6-5F17-4EBF-B1B6-3EB74AC2A22B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57423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41676-2D88-49C9-87E3-55146B4CE4BE}" type="datetimeFigureOut">
              <a:rPr lang="de-DE" smtClean="0"/>
              <a:t>18.02.2026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9C3E6-5F17-4EBF-B1B6-3EB74AC2A22B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14506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41676-2D88-49C9-87E3-55146B4CE4BE}" type="datetimeFigureOut">
              <a:rPr lang="de-DE" smtClean="0"/>
              <a:t>18.02.2026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9C3E6-5F17-4EBF-B1B6-3EB74AC2A22B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68904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41676-2D88-49C9-87E3-55146B4CE4BE}" type="datetimeFigureOut">
              <a:rPr lang="de-DE" smtClean="0"/>
              <a:t>18.02.2026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9C3E6-5F17-4EBF-B1B6-3EB74AC2A22B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79722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41676-2D88-49C9-87E3-55146B4CE4BE}" type="datetimeFigureOut">
              <a:rPr lang="de-DE" smtClean="0"/>
              <a:t>18.02.2026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9C3E6-5F17-4EBF-B1B6-3EB74AC2A22B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87061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41676-2D88-49C9-87E3-55146B4CE4BE}" type="datetimeFigureOut">
              <a:rPr lang="de-DE" smtClean="0"/>
              <a:t>18.02.2026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9C3E6-5F17-4EBF-B1B6-3EB74AC2A22B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20965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41676-2D88-49C9-87E3-55146B4CE4BE}" type="datetimeFigureOut">
              <a:rPr lang="de-DE" smtClean="0"/>
              <a:t>18.02.2026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9C3E6-5F17-4EBF-B1B6-3EB74AC2A22B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5043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141676-2D88-49C9-87E3-55146B4CE4BE}" type="datetimeFigureOut">
              <a:rPr lang="de-DE" smtClean="0"/>
              <a:t>18.02.2026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A9C3E6-5F17-4EBF-B1B6-3EB74AC2A22B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53224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7" t="6664" r="5461" b="6982"/>
          <a:stretch/>
        </p:blipFill>
        <p:spPr>
          <a:xfrm>
            <a:off x="6660860" y="1577129"/>
            <a:ext cx="3305262" cy="3238151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04" t="17607" r="31521" b="48808"/>
          <a:stretch/>
        </p:blipFill>
        <p:spPr>
          <a:xfrm rot="10800000">
            <a:off x="12032" y="12029"/>
            <a:ext cx="3902514" cy="3422286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7063" y="366314"/>
            <a:ext cx="1952275" cy="1180686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691500" y="746233"/>
            <a:ext cx="5822683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400" dirty="0">
                <a:solidFill>
                  <a:srgbClr val="1A3357"/>
                </a:solidFill>
                <a:latin typeface="Arial Black" panose="020B0A04020102020204" pitchFamily="34" charset="0"/>
              </a:rPr>
              <a:t>4</a:t>
            </a:r>
            <a:r>
              <a:rPr lang="de-DE" sz="4400" dirty="0" smtClean="0">
                <a:solidFill>
                  <a:srgbClr val="1A3357"/>
                </a:solidFill>
                <a:latin typeface="Arial Black" panose="020B0A04020102020204" pitchFamily="34" charset="0"/>
              </a:rPr>
              <a:t>. PATIENTEN- UND ÄRZTE-TAG</a:t>
            </a:r>
          </a:p>
          <a:p>
            <a:r>
              <a:rPr lang="de-DE" sz="3200" dirty="0">
                <a:solidFill>
                  <a:srgbClr val="1A3357"/>
                </a:solidFill>
                <a:latin typeface="Arial Black" panose="020B0A04020102020204" pitchFamily="34" charset="0"/>
              </a:rPr>
              <a:t>z</a:t>
            </a:r>
            <a:r>
              <a:rPr lang="de-DE" sz="3200" dirty="0" smtClean="0">
                <a:solidFill>
                  <a:srgbClr val="1A3357"/>
                </a:solidFill>
                <a:latin typeface="Arial Black" panose="020B0A04020102020204" pitchFamily="34" charset="0"/>
              </a:rPr>
              <a:t>ur Eosinophilen Ösophagitis (EOE) 2026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691500" y="3572966"/>
            <a:ext cx="11079206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400" dirty="0" smtClean="0">
                <a:solidFill>
                  <a:srgbClr val="B48100"/>
                </a:solidFill>
                <a:latin typeface="Lucida Sans" panose="020B0602030504020204" pitchFamily="34" charset="0"/>
              </a:rPr>
              <a:t>24.04.2026</a:t>
            </a:r>
          </a:p>
          <a:p>
            <a:r>
              <a:rPr lang="de-DE" sz="2800" dirty="0" smtClean="0">
                <a:solidFill>
                  <a:srgbClr val="B48100"/>
                </a:solidFill>
                <a:latin typeface="Lucida Sans" panose="020B0602030504020204" pitchFamily="34" charset="0"/>
              </a:rPr>
              <a:t>Uniklinikum </a:t>
            </a:r>
            <a:r>
              <a:rPr lang="de-DE" sz="2800" dirty="0" smtClean="0">
                <a:solidFill>
                  <a:srgbClr val="B48100"/>
                </a:solidFill>
                <a:latin typeface="Lucida Sans" panose="020B0602030504020204" pitchFamily="34" charset="0"/>
              </a:rPr>
              <a:t>Erlangen &amp; Online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691500" y="4813951"/>
            <a:ext cx="100910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i="1" dirty="0" smtClean="0">
                <a:solidFill>
                  <a:srgbClr val="1A3357"/>
                </a:solidFill>
              </a:rPr>
              <a:t>Informationsnachmittag für erwachsene und </a:t>
            </a:r>
            <a:r>
              <a:rPr lang="de-DE" i="1" dirty="0">
                <a:solidFill>
                  <a:srgbClr val="1A3357"/>
                </a:solidFill>
              </a:rPr>
              <a:t>pädiatrische Patienten, Eltern </a:t>
            </a:r>
            <a:r>
              <a:rPr lang="de-DE" i="1" dirty="0" smtClean="0">
                <a:solidFill>
                  <a:srgbClr val="1A3357"/>
                </a:solidFill>
              </a:rPr>
              <a:t>von Patienten</a:t>
            </a:r>
            <a:r>
              <a:rPr lang="de-DE" i="1" dirty="0">
                <a:solidFill>
                  <a:srgbClr val="1A3357"/>
                </a:solidFill>
              </a:rPr>
              <a:t>, Ärzte, medizinisches Fachpersonal</a:t>
            </a:r>
            <a:r>
              <a:rPr lang="de-DE" i="1" dirty="0" smtClean="0">
                <a:solidFill>
                  <a:srgbClr val="1A3357"/>
                </a:solidFill>
              </a:rPr>
              <a:t>, Ernährungsberater</a:t>
            </a:r>
            <a:r>
              <a:rPr lang="de-DE" i="1" dirty="0">
                <a:solidFill>
                  <a:srgbClr val="1A3357"/>
                </a:solidFill>
              </a:rPr>
              <a:t>, EOE-Experten und Interessierte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755604" y="3124518"/>
            <a:ext cx="3115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B48100"/>
                </a:solidFill>
                <a:latin typeface="Lucida Sans" panose="020B0602030504020204" pitchFamily="34" charset="0"/>
              </a:rPr>
              <a:t>www.eoe-patiententag.de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6704462" y="974440"/>
            <a:ext cx="36240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 smtClean="0">
                <a:solidFill>
                  <a:srgbClr val="B48100"/>
                </a:solidFill>
                <a:latin typeface="Lucida Sans" panose="020B0602030504020204" pitchFamily="34" charset="0"/>
              </a:rPr>
              <a:t>Anmeldung</a:t>
            </a:r>
            <a:endParaRPr lang="de-DE" sz="4000" b="1" dirty="0">
              <a:solidFill>
                <a:srgbClr val="B48100"/>
              </a:solidFill>
              <a:latin typeface="Lucida Sans" panose="020B0602030504020204" pitchFamily="34" charset="0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 rotWithShape="1">
          <a:blip r:embed="rId5"/>
          <a:srcRect l="8485" t="23647" r="5664" b="19120"/>
          <a:stretch/>
        </p:blipFill>
        <p:spPr>
          <a:xfrm>
            <a:off x="10427798" y="6262681"/>
            <a:ext cx="826893" cy="275631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 rotWithShape="1">
          <a:blip r:embed="rId6"/>
          <a:srcRect l="1670" t="53951" r="3136" b="1975"/>
          <a:stretch/>
        </p:blipFill>
        <p:spPr>
          <a:xfrm>
            <a:off x="5634038" y="5843527"/>
            <a:ext cx="4793760" cy="876054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/>
        </p:nvPicPr>
        <p:blipFill rotWithShape="1">
          <a:blip r:embed="rId6"/>
          <a:srcRect l="1505" t="4178" r="2465" b="53863"/>
          <a:stretch/>
        </p:blipFill>
        <p:spPr>
          <a:xfrm>
            <a:off x="711641" y="5843528"/>
            <a:ext cx="4851385" cy="836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999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</Words>
  <Application>Microsoft Office PowerPoint</Application>
  <PresentationFormat>Breitbild</PresentationFormat>
  <Paragraphs>7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7" baseType="lpstr">
      <vt:lpstr>Arial</vt:lpstr>
      <vt:lpstr>Arial Black</vt:lpstr>
      <vt:lpstr>Calibri</vt:lpstr>
      <vt:lpstr>Calibri Light</vt:lpstr>
      <vt:lpstr>Lucida Sans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Kaul, Kalina</dc:creator>
  <cp:lastModifiedBy>Kaul, Kalina</cp:lastModifiedBy>
  <cp:revision>52</cp:revision>
  <dcterms:created xsi:type="dcterms:W3CDTF">2024-02-08T13:10:02Z</dcterms:created>
  <dcterms:modified xsi:type="dcterms:W3CDTF">2026-02-18T08:42:29Z</dcterms:modified>
</cp:coreProperties>
</file>